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60" r:id="rId4"/>
    <p:sldId id="257" r:id="rId5"/>
    <p:sldId id="258" r:id="rId6"/>
    <p:sldId id="263" r:id="rId7"/>
    <p:sldId id="265" r:id="rId8"/>
    <p:sldId id="273" r:id="rId9"/>
    <p:sldId id="277" r:id="rId10"/>
    <p:sldId id="279" r:id="rId11"/>
    <p:sldId id="276" r:id="rId12"/>
    <p:sldId id="274" r:id="rId13"/>
    <p:sldId id="278" r:id="rId14"/>
    <p:sldId id="281" r:id="rId15"/>
    <p:sldId id="275" r:id="rId16"/>
    <p:sldId id="272" r:id="rId17"/>
    <p:sldId id="283" r:id="rId18"/>
    <p:sldId id="267" r:id="rId19"/>
    <p:sldId id="284" r:id="rId20"/>
    <p:sldId id="285" r:id="rId21"/>
    <p:sldId id="268" r:id="rId22"/>
    <p:sldId id="280" r:id="rId23"/>
    <p:sldId id="286" r:id="rId24"/>
    <p:sldId id="282" r:id="rId25"/>
    <p:sldId id="271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DA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Yuvarlatılmış Dikdörtgen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Başlık"/>
          <p:cNvSpPr>
            <a:spLocks noGrp="1"/>
          </p:cNvSpPr>
          <p:nvPr>
            <p:ph type="ctrTitle" hasCustomPrompt="1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0" name="19 Alt Başlık"/>
          <p:cNvSpPr>
            <a:spLocks noGrp="1"/>
          </p:cNvSpPr>
          <p:nvPr>
            <p:ph type="subTitle" idx="1" hasCustomPrompt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830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33D5-AA01-4FD7-B0AA-B759AD094671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583-1666-40ED-84F4-C31CF5BCCF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 hasCustomPrompt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33D5-AA01-4FD7-B0AA-B759AD094671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583-1666-40ED-84F4-C31CF5BCCF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 hasCustomPrompt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33D5-AA01-4FD7-B0AA-B759AD094671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583-1666-40ED-84F4-C31CF5BCCF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33D5-AA01-4FD7-B0AA-B759AD094671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583-1666-40ED-84F4-C31CF5BCCF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Yuvarlatılmış Dikdörtgen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 hasCustomPrompt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33D5-AA01-4FD7-B0AA-B759AD094671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583-1666-40ED-84F4-C31CF5BCCF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 hasCustomPrompt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 hasCustomPrompt="1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33D5-AA01-4FD7-B0AA-B759AD094671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583-1666-40ED-84F4-C31CF5BCCF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 hasCustomPrompt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 hasCustomPrompt="1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 hasCustomPrompt="1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 hasCustomPrompt="1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33D5-AA01-4FD7-B0AA-B759AD094671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583-1666-40ED-84F4-C31CF5BCCF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33D5-AA01-4FD7-B0AA-B759AD094671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583-1666-40ED-84F4-C31CF5BCCF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33D5-AA01-4FD7-B0AA-B759AD094671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583-1666-40ED-84F4-C31CF5BCCF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 hasCustomPrompt="1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 hasCustomPrompt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33D5-AA01-4FD7-B0AA-B759AD094671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583-1666-40ED-84F4-C31CF5BCCF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Tek Köşesi Yuvarlatılmış Dikdörtgen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 hasCustomPrompt="1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33D5-AA01-4FD7-B0AA-B759AD094671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4583-1666-40ED-84F4-C31CF5BCCF99}" type="slidenum">
              <a:rPr lang="tr-TR" smtClean="0"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 hasCustomPrompt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Yuvarlatılmış Dikdörtgen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Başlık Yer Tutucusu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ABE633D5-AA01-4FD7-B0AA-B759AD094671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7FE14583-1666-40ED-84F4-C31CF5BCCF99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430" indent="-26543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 panose="05020102010507070707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295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 panose="05020102010507070707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91319" y="320633"/>
            <a:ext cx="11586949" cy="108508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100" b="1" dirty="0" smtClean="0"/>
              <a:t/>
            </a:r>
            <a:br>
              <a:rPr lang="tr-TR" sz="3100" b="1" dirty="0" smtClean="0"/>
            </a:br>
            <a:r>
              <a:rPr lang="tr-TR" sz="3100" b="1" dirty="0" smtClean="0"/>
              <a:t/>
            </a:r>
            <a:br>
              <a:rPr lang="tr-TR" sz="3100" b="1" dirty="0" smtClean="0"/>
            </a:br>
            <a:r>
              <a:rPr lang="tr-TR" sz="2200" b="1" dirty="0" smtClean="0">
                <a:solidFill>
                  <a:srgbClr val="FF99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TUNCELİ</a:t>
            </a:r>
            <a:r>
              <a:rPr lang="tr-TR" sz="22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İBNİ SİNA MESLEKİ VE TEKNİK ANADOLU LİSESİ</a:t>
            </a:r>
            <a:br>
              <a:rPr lang="tr-TR" sz="22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2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TANITIM SUNUMU</a:t>
            </a:r>
            <a:r>
              <a:rPr lang="tr-TR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as\Desktop\02102113_IMG_20220217_134014_1.jpg.cr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66" y="1160813"/>
            <a:ext cx="11020302" cy="5180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80555" y="328353"/>
            <a:ext cx="10911840" cy="105156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1)İBNİ SİNA MTAL ÖĞRENCİSİ OLMAK İÇİN NE YAPMALIYIM?</a:t>
            </a:r>
            <a:endParaRPr lang="tr-TR" sz="2800" b="1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3687" y="1563505"/>
            <a:ext cx="10911840" cy="4187952"/>
          </a:xfrm>
        </p:spPr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Ortaokul 8.sınıf sonunda sınavsız olarak  yerel yerleştirme  sistemiyle öğrenci alınır.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9.sınıfta Sağlık Hizmetleri Alanı , 10. ve ve 11. </a:t>
            </a:r>
            <a:r>
              <a:rPr lang="tr-T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sınıfta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Hizmetleri Alanı itibaren Bölüm (dal) tercih ve yerleştirme sistemiyle eğitimlerine devam ettirilirler.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58684" y="363978"/>
            <a:ext cx="10911840" cy="1051560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28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)YÜKSEKÖĞRETİME  GEÇİŞTE OKULUNUZ ÖĞRENCİLERİNE EK PUAN VERİLİR Mİ?</a:t>
            </a:r>
            <a:endParaRPr lang="tr-TR" sz="2800" b="1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682436" y="1421001"/>
            <a:ext cx="10911840" cy="4187952"/>
          </a:xfrm>
        </p:spPr>
        <p:txBody>
          <a:bodyPr/>
          <a:lstStyle/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Mezun olan öğrenciler istediklerinde üniversitelerin sağlık meslek yüksekokulları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önlisans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programlarına</a:t>
            </a:r>
            <a: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yerleştirmede ek puan alabilmektedir.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82435" y="815241"/>
            <a:ext cx="10911840" cy="1051560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sz="28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)OKULUNUZ ÖĞRENCİLERİ NERDE VE NE ZAMAN STAJ YAPAR?</a:t>
            </a:r>
            <a:endParaRPr lang="tr-TR" sz="2800" b="1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539931" y="1539755"/>
            <a:ext cx="10911840" cy="4187952"/>
          </a:xfrm>
        </p:spPr>
        <p:txBody>
          <a:bodyPr/>
          <a:lstStyle/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sınıf öğrencilerimiz eğitim-öğretim dönemi içerisinde haftada 3 gün (Çarşamba, Perşembe ve Cuma günleri) Tunceli Devlet Hastanesinde staj (uygulama) yapmaktadır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82436" y="518358"/>
            <a:ext cx="10911840" cy="692925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4)STAJDA ÖĞRENCİLERE ÜCRET VERİLİYOR MU?</a:t>
            </a:r>
            <a:endParaRPr lang="tr-TR" sz="2800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599308" y="1413164"/>
            <a:ext cx="10911840" cy="4587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500" dirty="0" smtClean="0"/>
              <a:t>3308 Sayılı Mesleki Eğitim Kanunu (Ücret ve Sosyal Hizmet)</a:t>
            </a:r>
          </a:p>
          <a:p>
            <a:pPr>
              <a:buNone/>
            </a:pPr>
            <a:r>
              <a:rPr lang="tr-TR" sz="2000" dirty="0" smtClean="0"/>
              <a:t>Madde 25 – Aday çırak, çırak ve işletmelerde meslek eğitimi gören öğrencilere ödenecek ücret ve bu ücretlerdeki artışlar; aday çırak veya çırağın velisi veya vasisi veya kişi reşit ise kendisi; öğrenciler için okul müdürlüğü ile işyeri sahibi arasında Bakanlıkça belirlenen esaslara göre düzenlenecek sözleşme ile tespit edilir.</a:t>
            </a:r>
          </a:p>
          <a:p>
            <a:pPr>
              <a:buNone/>
            </a:pPr>
            <a:r>
              <a:rPr lang="tr-TR" sz="2000" dirty="0" smtClean="0"/>
              <a:t> • Ancak, işletmelerde meslek eğitimi gören örgün eğitim öğrencilerine, asgari ücretin net tutarının yirmi ve üzerinde personel çalıştıran işyerlerinde yüzde 30’undan,</a:t>
            </a:r>
          </a:p>
          <a:p>
            <a:pPr>
              <a:buNone/>
            </a:pPr>
            <a:r>
              <a:rPr lang="tr-TR" sz="2000" dirty="0" smtClean="0"/>
              <a:t>• Yirmiden az personel çalıştıran işyerlerinde yüzde 15’inden, </a:t>
            </a:r>
          </a:p>
          <a:p>
            <a:pPr>
              <a:buNone/>
            </a:pPr>
            <a:r>
              <a:rPr lang="tr-TR" sz="2000" dirty="0" smtClean="0"/>
              <a:t>• Aday çırak ve çırağa yaşına uygun asgari ücretin yüzde 30’undan aşağı ücret ödenemez </a:t>
            </a:r>
          </a:p>
          <a:p>
            <a:pPr>
              <a:buNone/>
            </a:pPr>
            <a:r>
              <a:rPr lang="tr-TR" sz="2000" dirty="0" smtClean="0"/>
              <a:t>• Aday çırak, çırak ve öğrencinin eğitimi sırasında işyerinin kusuru halinde meydana gelecek iş kazaları ve meslek hastalıklarından işveren sorumludur. </a:t>
            </a:r>
          </a:p>
          <a:p>
            <a:pPr>
              <a:buNone/>
            </a:pPr>
            <a:r>
              <a:rPr lang="tr-TR" sz="2000" dirty="0" smtClean="0"/>
              <a:t>• Aday çırak, çırak ve öğrencilere ödenecek ücretler her türlü vergiden müstesnadır.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98269" y="470856"/>
            <a:ext cx="10911840" cy="1051560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MEZUN OLUNCA MEMUR OLABİLİR MİYİM?</a:t>
            </a:r>
            <a:endParaRPr lang="tr-TR" sz="2800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184" y="1706009"/>
            <a:ext cx="10911840" cy="4187952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Mezun öğrencilerimiz ortaöğretim </a:t>
            </a:r>
            <a:r>
              <a:rPr lang="tr-TR" dirty="0" err="1" smtClean="0"/>
              <a:t>KPSS’ye</a:t>
            </a:r>
            <a:r>
              <a:rPr lang="tr-TR" dirty="0" smtClean="0"/>
              <a:t> girerek alım yapılacak kadrolara atanabilirler.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11184" y="280851"/>
            <a:ext cx="10911840" cy="105156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6)OKULUNUZDAKİ YURT VE BARINMA İMKANLARI NELERDİR?</a:t>
            </a:r>
            <a:endParaRPr lang="tr-TR" sz="2800" b="1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741812" y="1812887"/>
            <a:ext cx="10911840" cy="4187952"/>
          </a:xfrm>
        </p:spPr>
        <p:txBody>
          <a:bodyPr/>
          <a:lstStyle/>
          <a:p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Okulumuzun kendine ait bir yurdu bulunmamaktadır.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Kız öğrencilerimiz okulumuza yürüme mesafesinde bulunan Fen Lisesi’nin kız öğrenci yurdunda kalmaktadır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Erkek öğrencilerimiz ise Tunceli Spor Lisesi’nin yurdunda kalmaktadır.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63682" y="475013"/>
            <a:ext cx="10911840" cy="105156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OKULUMUZUN BÖLÜMLERİ</a:t>
            </a:r>
            <a:endParaRPr lang="tr-TR" sz="3200" b="1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599308" y="1551629"/>
            <a:ext cx="10911840" cy="4187952"/>
          </a:xfrm>
        </p:spPr>
        <p:txBody>
          <a:bodyPr/>
          <a:lstStyle/>
          <a:p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derslik (9/A sınıfı, 10/A sınıfı, 11/A sınıfı ve 12/A sınıfı)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BT sınıfı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Atölye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Kütüphane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FKB Laboratuvarı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Konferans Salonu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\Desktop\aa.jpg.cr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761" y="344384"/>
            <a:ext cx="11376561" cy="6163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58" y="81887"/>
            <a:ext cx="6032311" cy="279779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2687" y="44021"/>
            <a:ext cx="5500047" cy="283565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688" y="3084393"/>
            <a:ext cx="5595582" cy="35074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58" y="3084393"/>
            <a:ext cx="6032311" cy="3773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s\Desktop\bbb.jpg.cr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262" y="380010"/>
            <a:ext cx="11257808" cy="6103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9314" y="427511"/>
            <a:ext cx="10911840" cy="1051560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rgbClr val="FF9933"/>
                </a:solidFill>
              </a:rPr>
              <a:t>TUNCELİ İBNİ SİNA MESLEKİ VE TEKNİK ANADOLU LİSESİ</a:t>
            </a:r>
            <a:endParaRPr lang="tr-TR" sz="3200" b="1" dirty="0">
              <a:solidFill>
                <a:srgbClr val="FF9933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2435" y="1646631"/>
            <a:ext cx="10911840" cy="4187952"/>
          </a:xfrm>
          <a:ln w="381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Tunceli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İbni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Sina Mesleki Ve Teknik Anadolu Lisesi bünyesinde iki bölüm yer almaktadır. Bunlar: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Hemşire Yardımcılığı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Sağlık Bakım Teknisyenliği</a:t>
            </a:r>
            <a:endParaRPr lang="tr-TR" b="1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\Desktop\23141114_IMG_20220217_134552.jpg.cr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263" y="356260"/>
            <a:ext cx="11317184" cy="6151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7" y="194146"/>
            <a:ext cx="5390866" cy="30267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424" y="194147"/>
            <a:ext cx="5991368" cy="30267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8" y="3357350"/>
            <a:ext cx="3930555" cy="33982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918" y="3357351"/>
            <a:ext cx="3220873" cy="33982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875" y="3357350"/>
            <a:ext cx="4094328" cy="3398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\Downloads\WhatsApp Image 2025-02-11 at 15.10.5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7600" y="-3886200"/>
            <a:ext cx="19507200" cy="1463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\Desktop\121.jpg.cr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511" y="320634"/>
            <a:ext cx="11329059" cy="6175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s\Desktop\23141045_IMG_20220217_134337_1.jpg.cr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512" y="356260"/>
            <a:ext cx="11317184" cy="6115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39931" y="352103"/>
            <a:ext cx="10911840" cy="105156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İletişim Bilgileri</a:t>
            </a:r>
            <a:endParaRPr lang="tr-TR" b="1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670560" y="1575381"/>
            <a:ext cx="10911840" cy="4187952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Adres:  ATATÜRK MAH. MAHMUT TAN SK. IBNI SINA MESLEKI VE TEKNIK ANADOLU LISESI NO 13 MERKEZ / TUNCELİ</a:t>
            </a:r>
          </a:p>
          <a:p>
            <a:endParaRPr lang="tr-TR" dirty="0" smtClean="0"/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Tel: 04282123245</a:t>
            </a: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Sayfası: https://tunceliibnisina.meb.k12.tr/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8288977" y="5937661"/>
            <a:ext cx="3253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Hazırlayan:</a:t>
            </a:r>
          </a:p>
          <a:p>
            <a:r>
              <a:rPr lang="tr-T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Beyza METİN/ Okul Rehber Öğretmeni</a:t>
            </a:r>
            <a:endParaRPr lang="tr-T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785" y="491319"/>
            <a:ext cx="11182657" cy="539884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b="1" u="sng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Hemşire Yardımcılığı</a:t>
            </a: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Hemşirelik yardımcılığı programından mezun olanlar; kamu ve özel sağlık kurum ve kuruluşlarında "hemşire yardımcısı" unvanı ile çalışırlar.</a:t>
            </a:r>
          </a:p>
          <a:p>
            <a:pPr marL="0" indent="0">
              <a:buNone/>
            </a:pPr>
            <a:endParaRPr lang="tr-TR" b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u="sng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İstihdam Alanları</a:t>
            </a:r>
          </a:p>
          <a:p>
            <a:pPr marL="0" lvl="0" indent="0">
              <a:buNone/>
            </a:pPr>
            <a:r>
              <a:rPr lang="tr-T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 Bakanlığına bağlı kamu ve özel yataklı / yataksız sağlık kurum ve kuruluşları, Başbakanlık Sosyal Yardım ve Çocuk Esirgeme Kurumuna bağlı yataklı/ yataksız sağlık kurum ve kuruluşları, Yükseköğretime bağlı yataklı / yataksız sağlık kurum ve kuruluşlarıdır</a:t>
            </a:r>
            <a:r>
              <a:rPr lang="tr-T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endParaRPr lang="tr-TR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4390" y="415636"/>
            <a:ext cx="11020301" cy="594298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C00000"/>
                </a:solidFill>
              </a:rPr>
              <a:t/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dirty="0" smtClean="0">
                <a:solidFill>
                  <a:srgbClr val="C00000"/>
                </a:solidFill>
              </a:rPr>
              <a:t/>
            </a:r>
            <a:br>
              <a:rPr lang="tr-TR" dirty="0" smtClean="0">
                <a:solidFill>
                  <a:srgbClr val="C00000"/>
                </a:solidFill>
              </a:rPr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7030A0"/>
                </a:solidFill>
              </a:rPr>
              <a:t/>
            </a:r>
            <a:br>
              <a:rPr lang="tr-TR" dirty="0" smtClean="0">
                <a:solidFill>
                  <a:srgbClr val="7030A0"/>
                </a:solidFill>
              </a:rPr>
            </a:br>
            <a:r>
              <a:rPr lang="tr-TR" dirty="0" smtClean="0">
                <a:solidFill>
                  <a:srgbClr val="FF9933"/>
                </a:solidFill>
              </a:rPr>
              <a:t> 1. Hemşire Yardımcısı Görev Tanımları-I</a:t>
            </a:r>
            <a:endParaRPr lang="tr-TR" dirty="0">
              <a:solidFill>
                <a:srgbClr val="FF9933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2514" y="1211283"/>
            <a:ext cx="11020302" cy="5325995"/>
          </a:xfrm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Hasta odasının düzenini ve temizliğinin yapılmasını sağlar.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Hastanın yatağını yapar.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Hastanın güvenliğinin sağlanmasına yardım eder.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Hastanın kişisel bakım ve temizliği ile ilgili gereksinimlerinin karşılanmasına yardım eder.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Hastanın tedavi planında yer alan ve hemşirenin uygun gördüğü oral ilaçları hastaya verir.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Hastanın deri bütünlüğünü gözlemleyerek hemşireye bilgi verir.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Hastaların muayene, tetkik ve tedavi için hazırlanmasına, tıbbi işlem öncesinde elbiselerinin değiştirilmesine ve işlem sonrasında giyinmesine yardım eder.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Yatak yarasını önlemeye yönelik koruyucu işlemlerde hemşireye yardım eder.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Hastanın günlük yaşam aktivitelerinin yerine getirilmesine yardım eder.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Yataktan kalkamayan veya kalkması uygun görülmeyen hastanın boşaltımına yardımcı olur, varsa boşaltımla ilgili sorunlarını hemşireye bildirir.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Hastanın idrar torbasını boşaltır veya değiştirir.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r-TR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r-TR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0376" y="109182"/>
            <a:ext cx="11450471" cy="968992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Hemşire Yardımcısı Görev Tanımları-II</a:t>
            </a:r>
            <a:endParaRPr lang="tr-TR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376" y="1296536"/>
            <a:ext cx="11450472" cy="5336275"/>
          </a:xfrm>
          <a:ln w="381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Hastadan steril olmayan idrar ve dışkı örneği alır.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Hastanın beslenme programına uygun olarak beslenmesine yardımcı olur.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Kilo takibi gereken hastalarda günlük kilo takibini yapar.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Hemşirenin uygun gördüğü durumlarda hastanın yürümesine ve hareket etmesine yardım eder.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Hareket kısıtlılığı olan hastalarda uygun görülen pozisyonu verir.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Hastanın başka bir kliniğe veya birime transferine yardım ve refakat eder.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Hasta için hazırlanan egzersiz programının hasta uygulanmasına yardım eder.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İlgilendiği hastaların genel durumu ile ilgili fark ettiği değişiklikleri hemşireye bildirir.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 Ölüm sonrası yapılması gereken bakımları uygular.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 Alınan kan, doku veya diğer örneklerin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laboratuara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naklini sağlar.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 Hasta bakımında kullanılan malzemelerin hazırlanmasını, temizliğini, dezenfeksiyonunu ve uygun şekilde saklanmasına yardım eder. 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538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/>
            </a:r>
            <a:br>
              <a:rPr lang="tr-TR" b="1" dirty="0" smtClean="0">
                <a:solidFill>
                  <a:srgbClr val="002060"/>
                </a:solidFill>
              </a:rPr>
            </a:br>
            <a:r>
              <a:rPr lang="tr-TR" b="1" dirty="0" smtClean="0">
                <a:solidFill>
                  <a:srgbClr val="002060"/>
                </a:solidFill>
              </a:rPr>
              <a:t/>
            </a:r>
            <a:br>
              <a:rPr lang="tr-TR" b="1" dirty="0" smtClean="0">
                <a:solidFill>
                  <a:srgbClr val="002060"/>
                </a:solidFill>
              </a:rPr>
            </a:b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5013" y="586854"/>
            <a:ext cx="11357595" cy="614149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b="1" u="sng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Sağlık Bakım Teknisyenliği</a:t>
            </a:r>
          </a:p>
          <a:p>
            <a:pPr marL="0" indent="0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 9 uncu sınıfta bütün okullarda okutulan ortak dersleri;10 sınıftan itibaren alan seçerek, ortak derslerle birlikte sağlık bakım teknisyeni alan derslerini teorik ve uygulamalı olarak görürler.</a:t>
            </a:r>
          </a:p>
          <a:p>
            <a:pPr marL="0" indent="0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bakım teknisyeni yardımcılığın programından mezun olanlar; kamu ve özel sağlık kurum ve kuruluşlarında "SAĞLIK BAKIM TEKNİSYENİ" unvanı ile çalışırlar. Üniversiteye girişlerde alanındaki bölümler için ek puan verilmektedir.</a:t>
            </a:r>
          </a:p>
          <a:p>
            <a:pPr marL="0" indent="0">
              <a:buNone/>
            </a:pPr>
            <a:r>
              <a:rPr lang="tr-TR" b="1" u="sng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İstihdam Alanları</a:t>
            </a:r>
          </a:p>
          <a:p>
            <a:pPr marL="0" indent="0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Bakanlığına bağlı kamu ve özel yataklı / yataksız sağlık kurum ve kuruluşları, Başbakanlık Sosyal Yardım ve Çocuk Esirgeme Kurumuna bağlı yataklı/ yataksız sağlık kurum ve kuruluşları, Yükseköğretime bağlı yataklı / yataksız sağlık kurum ve kuruluşlarıdır.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5646" y="558140"/>
            <a:ext cx="10687793" cy="822229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z="3600" b="1" dirty="0" smtClean="0">
                <a:solidFill>
                  <a:srgbClr val="002060"/>
                </a:solidFill>
              </a:rPr>
              <a:t/>
            </a:r>
            <a:br>
              <a:rPr lang="tr-TR" sz="3600" b="1" dirty="0" smtClean="0">
                <a:solidFill>
                  <a:srgbClr val="002060"/>
                </a:solidFill>
              </a:rPr>
            </a:br>
            <a:r>
              <a:rPr lang="tr-TR" sz="3600" b="1" dirty="0" smtClean="0">
                <a:solidFill>
                  <a:srgbClr val="002060"/>
                </a:solidFill>
              </a:rPr>
              <a:t/>
            </a:r>
            <a:br>
              <a:rPr lang="tr-TR" sz="3600" b="1" dirty="0" smtClean="0">
                <a:solidFill>
                  <a:srgbClr val="002060"/>
                </a:solidFill>
              </a:rPr>
            </a:br>
            <a:r>
              <a:rPr lang="tr-TR" sz="3600" b="1" dirty="0" smtClean="0">
                <a:solidFill>
                  <a:srgbClr val="002060"/>
                </a:solidFill>
              </a:rPr>
              <a:t/>
            </a:r>
            <a:br>
              <a:rPr lang="tr-TR" sz="3600" b="1" dirty="0" smtClean="0">
                <a:solidFill>
                  <a:srgbClr val="002060"/>
                </a:solidFill>
              </a:rPr>
            </a:br>
            <a:r>
              <a:rPr lang="tr-TR" sz="3600" b="1" dirty="0" smtClean="0">
                <a:solidFill>
                  <a:srgbClr val="002060"/>
                </a:solidFill>
              </a:rPr>
              <a:t/>
            </a:r>
            <a:br>
              <a:rPr lang="tr-TR" sz="3600" b="1" dirty="0" smtClean="0">
                <a:solidFill>
                  <a:srgbClr val="002060"/>
                </a:solidFill>
              </a:rPr>
            </a:br>
            <a:r>
              <a:rPr lang="tr-TR" sz="22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SAĞLIK BAKIM TEKNİSYENLİĞİ GÖREVLERİ-I</a:t>
            </a:r>
            <a:br>
              <a:rPr lang="tr-TR" sz="22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200" b="1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8768" y="1520042"/>
            <a:ext cx="10972801" cy="5099122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1800" dirty="0"/>
              <a:t>1.  Çalıştığı ünitenin kullanıma hazır bulundurulmasında görev alır.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1800" dirty="0"/>
              <a:t>2.  Hastaların muayene, tetkik ve tedavi için hazırlanmasına, tıbbi işlem öncesinde elbiselerinin değiştirilmesine ve işlem sonrasında giyinmesine yardım eder.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1800" dirty="0"/>
              <a:t>3. Sağlık meslek mensubunun uygun gördüğü durumlarda hastanın yürümesine ve hareket etmesine yardım eder.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1800" dirty="0"/>
              <a:t>4. Hareket kısıtlılığı olan hastalar için sağlık meslek mensubunun uygun gördüğü pozisyonu verir.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1800" dirty="0"/>
              <a:t>5.  İlgilendiği hastaların genel durumunda fark ettiği değişiklikleri sağlık meslek mensubuna bildirir.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1800" dirty="0"/>
              <a:t>6. Sağlık meslek mensuplarının belirlemiş olduğu günlük yaşam aktivitelerine yönelik plan doğrultusunda hastaya yardım eder.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1800" dirty="0"/>
              <a:t>7. Sağlık meslek mensubu tarafından belirlenen beslenme programına uygun olarak hastanın beslenmesine yardımcı olur</a:t>
            </a:r>
            <a:r>
              <a:rPr lang="tr-TR" sz="1800" dirty="0" smtClean="0"/>
              <a:t>.</a:t>
            </a:r>
          </a:p>
          <a:p>
            <a:endParaRPr lang="tr-T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658685" y="1670383"/>
            <a:ext cx="10911840" cy="418795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2800" dirty="0" smtClean="0"/>
              <a:t>8. Sağlık meslek mensubu tarafından belirlenen egzersiz programının hastaya uygulanmasına yardım eder.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2800" dirty="0" smtClean="0"/>
              <a:t>9. Kullanılan malzemelerin hazırlanmasına, temizliğine, dezenfeksiyonuna ve uygun şekilde saklanmasına yardım eder.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2800" dirty="0" smtClean="0"/>
              <a:t>10. Kullanılan aletlerin sterilize edilmesine, kirlenmiş malzemelerin bertaraf edilmesine, tıbbi aletlerin ve malzemelerin kullanıma hazır bulundurulmasına yardım eder.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2800" dirty="0" smtClean="0"/>
              <a:t>11. Alınan kan, doku veya diğer örneklerin </a:t>
            </a:r>
            <a:r>
              <a:rPr lang="tr-TR" sz="2800" dirty="0" err="1" smtClean="0"/>
              <a:t>laboratuvara</a:t>
            </a:r>
            <a:r>
              <a:rPr lang="tr-TR" sz="2800" dirty="0" smtClean="0"/>
              <a:t> naklini sağlar.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tr-TR" sz="2800" dirty="0" smtClean="0"/>
              <a:t>12. Hastanın başka bir kliniğe ya da birime transferine yardım ve refakat eder.</a:t>
            </a:r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151907" y="510640"/>
            <a:ext cx="97377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4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SAĞLIK BAKIM TEKNİSYENLİĞİ GÖREVLERİ-I</a:t>
            </a:r>
            <a:r>
              <a:rPr lang="tr-TR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tr-TR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tr-TR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tr-TR" sz="44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OKULUMUZLA İLGİLİ </a:t>
            </a:r>
          </a:p>
          <a:p>
            <a:pPr algn="ctr">
              <a:buNone/>
            </a:pPr>
            <a:r>
              <a:rPr lang="tr-TR" sz="44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SIKÇA SORULAN SORULAR</a:t>
            </a:r>
            <a:endParaRPr lang="tr-TR" sz="4400" b="1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</TotalTime>
  <Words>994</Words>
  <Application>Microsoft Office PowerPoint</Application>
  <PresentationFormat>Özel</PresentationFormat>
  <Paragraphs>109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Görünüş</vt:lpstr>
      <vt:lpstr>   TUNCELİ İBNİ SİNA MESLEKİ VE TEKNİK ANADOLU LİSESİ TANITIM SUNUMU </vt:lpstr>
      <vt:lpstr>TUNCELİ İBNİ SİNA MESLEKİ VE TEKNİK ANADOLU LİSESİ</vt:lpstr>
      <vt:lpstr>PowerPoint Sunusu</vt:lpstr>
      <vt:lpstr>       1. Hemşire Yardımcısı Görev Tanımları-I</vt:lpstr>
      <vt:lpstr>     1. Hemşire Yardımcısı Görev Tanımları-II</vt:lpstr>
      <vt:lpstr>  </vt:lpstr>
      <vt:lpstr>    2. SAĞLIK BAKIM TEKNİSYENLİĞİ GÖREVLERİ-I </vt:lpstr>
      <vt:lpstr>PowerPoint Sunusu</vt:lpstr>
      <vt:lpstr>PowerPoint Sunusu</vt:lpstr>
      <vt:lpstr>1)İBNİ SİNA MTAL ÖĞRENCİSİ OLMAK İÇİN NE YAPMALIYIM?</vt:lpstr>
      <vt:lpstr>2)YÜKSEKÖĞRETİME  GEÇİŞTE OKULUNUZ ÖĞRENCİLERİNE EK PUAN VERİLİR Mİ?</vt:lpstr>
      <vt:lpstr>3)OKULUNUZ ÖĞRENCİLERİ NERDE VE NE ZAMAN STAJ YAPAR?</vt:lpstr>
      <vt:lpstr>4)STAJDA ÖĞRENCİLERE ÜCRET VERİLİYOR MU?</vt:lpstr>
      <vt:lpstr>5) MEZUN OLUNCA MEMUR OLABİLİR MİYİM?</vt:lpstr>
      <vt:lpstr>6)OKULUNUZDAKİ YURT VE BARINMA İMKANLARI NELERDİR?</vt:lpstr>
      <vt:lpstr>OKULUMUZUN BÖLÜMLERİ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İletişim Bilgileri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TUNCELİ İBNİ SİNA MESLEKİ VE TEKNİK ANADOLU LİSESİ</dc:title>
  <dc:creator>Admin</dc:creator>
  <cp:lastModifiedBy>Windows Kullanıcısı</cp:lastModifiedBy>
  <cp:revision>28</cp:revision>
  <dcterms:created xsi:type="dcterms:W3CDTF">2021-04-19T18:31:00Z</dcterms:created>
  <dcterms:modified xsi:type="dcterms:W3CDTF">2025-02-17T11:16:07Z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FE006863388C46A08CB6E2CBBA4956C9_12</vt:lpwstr>
  </property>
  <property fmtid="{D5CDD505-2E9C-101B-9397-08002B2CF9AE}" pid="3" name="KSOProductBuildVer">
    <vt:lpwstr>1033-12.2.0.19805</vt:lpwstr>
  </property>
</Properties>
</file>